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2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F1F"/>
    <a:srgbClr val="F8FB7D"/>
    <a:srgbClr val="FFFFCC"/>
    <a:srgbClr val="FFFF99"/>
    <a:srgbClr val="EFE343"/>
    <a:srgbClr val="EFE977"/>
    <a:srgbClr val="FFDDB7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rgbClr val="F8FB7D"/>
            </a:gs>
            <a:gs pos="98000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48C3C8A-1BE4-470B-BD97-0E1362DB5CC0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5E51C1-8797-4A32-BA06-0363649BC22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imushestvo@sevadm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536543" y="476672"/>
            <a:ext cx="8259762" cy="10382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ПРЕИМУЩЕСТВА РАБОТЫ С ОРГАНАМИ МЕСТНОГО САМОУПРАВЛЕНИЯ</a:t>
            </a:r>
          </a:p>
        </p:txBody>
      </p:sp>
      <p:sp>
        <p:nvSpPr>
          <p:cNvPr id="20" name="Овал 19"/>
          <p:cNvSpPr/>
          <p:nvPr/>
        </p:nvSpPr>
        <p:spPr>
          <a:xfrm>
            <a:off x="1331641" y="2780928"/>
            <a:ext cx="6480720" cy="360040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D1F1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sp>
        <p:nvSpPr>
          <p:cNvPr id="21" name="Овал 20"/>
          <p:cNvSpPr/>
          <p:nvPr/>
        </p:nvSpPr>
        <p:spPr>
          <a:xfrm>
            <a:off x="467544" y="4979015"/>
            <a:ext cx="2448272" cy="1618337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Аренда на длительный срок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 (от 5 лет)</a:t>
            </a:r>
          </a:p>
        </p:txBody>
      </p:sp>
      <p:sp>
        <p:nvSpPr>
          <p:cNvPr id="22" name="Овал 21"/>
          <p:cNvSpPr/>
          <p:nvPr/>
        </p:nvSpPr>
        <p:spPr>
          <a:xfrm>
            <a:off x="4666424" y="1772816"/>
            <a:ext cx="2425856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Без посредников напрямую у собственника</a:t>
            </a:r>
          </a:p>
        </p:txBody>
      </p:sp>
      <p:sp>
        <p:nvSpPr>
          <p:cNvPr id="23" name="Овал 22"/>
          <p:cNvSpPr/>
          <p:nvPr/>
        </p:nvSpPr>
        <p:spPr>
          <a:xfrm>
            <a:off x="2051720" y="1772816"/>
            <a:ext cx="2448272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Льготная ставка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арендной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платы</a:t>
            </a:r>
          </a:p>
        </p:txBody>
      </p:sp>
      <p:sp>
        <p:nvSpPr>
          <p:cNvPr id="24" name="Овал 23"/>
          <p:cNvSpPr/>
          <p:nvPr/>
        </p:nvSpPr>
        <p:spPr>
          <a:xfrm>
            <a:off x="323528" y="3140968"/>
            <a:ext cx="2448272" cy="165618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Фиксированная цена договора</a:t>
            </a:r>
            <a:endParaRPr lang="ru-RU" sz="1600" dirty="0"/>
          </a:p>
        </p:txBody>
      </p:sp>
      <p:sp>
        <p:nvSpPr>
          <p:cNvPr id="25" name="Овал 24"/>
          <p:cNvSpPr/>
          <p:nvPr/>
        </p:nvSpPr>
        <p:spPr>
          <a:xfrm>
            <a:off x="6300192" y="3068960"/>
            <a:ext cx="2592288" cy="1728192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Торги только среди субъектов МСП и </a:t>
            </a:r>
            <a:r>
              <a:rPr lang="ru-RU" sz="1600" b="1" dirty="0" err="1">
                <a:solidFill>
                  <a:srgbClr val="002060"/>
                </a:solidFill>
              </a:rPr>
              <a:t>самозанятых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6300192" y="4878466"/>
            <a:ext cx="2592288" cy="1790894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Возможность выкупа имущества в случаях, установленных законом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59832" y="3689156"/>
            <a:ext cx="302433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9D1F1F"/>
                </a:solidFill>
              </a:rPr>
              <a:t>26 </a:t>
            </a:r>
          </a:p>
          <a:p>
            <a:pPr algn="ctr"/>
            <a:r>
              <a:rPr lang="ru-RU" b="1" dirty="0">
                <a:solidFill>
                  <a:srgbClr val="9D1F1F"/>
                </a:solidFill>
              </a:rPr>
              <a:t>свободных объектов для субъектов МСП и </a:t>
            </a:r>
            <a:r>
              <a:rPr lang="ru-RU" b="1" dirty="0" err="1">
                <a:solidFill>
                  <a:srgbClr val="9D1F1F"/>
                </a:solidFill>
              </a:rPr>
              <a:t>самозанятых</a:t>
            </a:r>
            <a:r>
              <a:rPr lang="ru-RU" b="1" dirty="0">
                <a:solidFill>
                  <a:srgbClr val="9D1F1F"/>
                </a:solidFill>
              </a:rPr>
              <a:t>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170524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3098" y="404664"/>
            <a:ext cx="8261350" cy="103981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ПОРЯДОК ОКАЗАНИЯ ИМУЩЕСТВЕННОЙ ПОДДЕРЖКИ</a:t>
            </a:r>
          </a:p>
        </p:txBody>
      </p:sp>
      <p:sp>
        <p:nvSpPr>
          <p:cNvPr id="10" name="Объект 9"/>
          <p:cNvSpPr txBox="1">
            <a:spLocks noGrp="1"/>
          </p:cNvSpPr>
          <p:nvPr>
            <p:ph idx="4294967295"/>
          </p:nvPr>
        </p:nvSpPr>
        <p:spPr>
          <a:xfrm>
            <a:off x="611560" y="3347329"/>
            <a:ext cx="1949450" cy="2554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- отнесение к субъектам МСП (единый реестр субъектов МСП) или регистрация в качестве </a:t>
            </a:r>
            <a:r>
              <a:rPr lang="ru-RU" sz="1600" dirty="0" err="1">
                <a:solidFill>
                  <a:schemeClr val="tx1"/>
                </a:solidFill>
              </a:rPr>
              <a:t>самозанятого</a:t>
            </a:r>
            <a:r>
              <a:rPr lang="ru-RU" sz="1600" dirty="0">
                <a:solidFill>
                  <a:schemeClr val="tx1"/>
                </a:solidFill>
              </a:rPr>
              <a:t> гражданина</a:t>
            </a: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611560" y="1916832"/>
            <a:ext cx="2304256" cy="1080120"/>
          </a:xfrm>
          <a:prstGeom prst="snip2Diag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Требования к предпринимателям</a:t>
            </a: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491880" y="1916832"/>
            <a:ext cx="2160240" cy="1080120"/>
          </a:xfrm>
          <a:prstGeom prst="snip2Diag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Сроки предоставления имущества</a:t>
            </a: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6246618" y="1916832"/>
            <a:ext cx="2160240" cy="1080120"/>
          </a:xfrm>
          <a:prstGeom prst="snip2Diag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Дополнительные возможности</a:t>
            </a: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3347864" y="3347329"/>
            <a:ext cx="2448272" cy="63402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1600" dirty="0">
                <a:solidFill>
                  <a:schemeClr val="tx1"/>
                </a:solidFill>
              </a:rPr>
              <a:t>от 1 до 3  месяцев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chemeClr val="tx1"/>
                </a:solidFill>
              </a:rPr>
              <a:t>от 5 лет</a:t>
            </a:r>
          </a:p>
        </p:txBody>
      </p:sp>
      <p:sp>
        <p:nvSpPr>
          <p:cNvPr id="12" name="Объект 9"/>
          <p:cNvSpPr txBox="1">
            <a:spLocks/>
          </p:cNvSpPr>
          <p:nvPr/>
        </p:nvSpPr>
        <p:spPr>
          <a:xfrm>
            <a:off x="6333610" y="3356992"/>
            <a:ext cx="2270838" cy="255454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- наряду с имущественной поддержкой могут быть предоставлены меры консультационной и иной запрашиваемой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1332996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04664"/>
            <a:ext cx="8261350" cy="1039812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Информационные ресурсы по имущественной поддержке субъектов МСП, </a:t>
            </a:r>
            <a:br>
              <a:rPr lang="ru-RU" sz="2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sz="2600" b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самозанятых</a:t>
            </a:r>
            <a:r>
              <a:rPr lang="ru-RU" sz="2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граждан </a:t>
            </a:r>
          </a:p>
        </p:txBody>
      </p:sp>
      <p:sp>
        <p:nvSpPr>
          <p:cNvPr id="3" name="Объект 9"/>
          <p:cNvSpPr txBox="1">
            <a:spLocks/>
          </p:cNvSpPr>
          <p:nvPr/>
        </p:nvSpPr>
        <p:spPr>
          <a:xfrm>
            <a:off x="595504" y="1844824"/>
            <a:ext cx="8440992" cy="302852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ru-RU" sz="1800" dirty="0">
                <a:solidFill>
                  <a:schemeClr val="tx1"/>
                </a:solidFill>
              </a:rPr>
              <a:t>Информация по имущественной поддержке содержится на официальном сайте администрации муниципального образования Северский муниципальный район Краснодарского края в разделе «Для граждан» подразделе «Информация для субъектов малого и среднего предпринимательства», включая: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перечень муниципального имущества, предназначенного для передачи во владение и (или) пользование субъектам МСП, </a:t>
            </a:r>
            <a:r>
              <a:rPr lang="ru-RU" sz="1800" b="1" dirty="0" err="1">
                <a:solidFill>
                  <a:schemeClr val="accent6">
                    <a:lumMod val="50000"/>
                  </a:schemeClr>
                </a:solidFill>
              </a:rPr>
              <a:t>самозанятым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 гражданам;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условия предоставления имущества;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</a:rPr>
              <a:t>контактные данные ответственных лиц.</a:t>
            </a:r>
          </a:p>
        </p:txBody>
      </p:sp>
    </p:spTree>
    <p:extLst>
      <p:ext uri="{BB962C8B-B14F-4D97-AF65-F5344CB8AC3E}">
        <p14:creationId xmlns:p14="http://schemas.microsoft.com/office/powerpoint/2010/main" val="218449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8C7F-13AA-5FCB-B2C1-D520AACAE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41CF7E0-B143-7E0D-84B5-AB98342D8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28239"/>
            <a:ext cx="65" cy="4564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6176" rIns="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E6714-4072-0374-EF49-03CA060636CD}"/>
              </a:ext>
            </a:extLst>
          </p:cNvPr>
          <p:cNvSpPr txBox="1"/>
          <p:nvPr/>
        </p:nvSpPr>
        <p:spPr>
          <a:xfrm>
            <a:off x="467544" y="260648"/>
            <a:ext cx="8424936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i="1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        Имущественная поддержка субъектов малого предпринимательства                    в 2026 году регулируется ст. 18 Федерального закона № 209-ФЗ и реализуется в рамках национального проекта «Эффективная и конкурентная экономика».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Основные формы поддержки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Передача имущества в пользование: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органы власти передают государственное или муниципальное имущество (здания, помещения, оборудование, транспорт) во владение или пользование на долгосрочной основе.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Льготная аренда: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предоставление площадей по ставкам ниже рыночных. Для малого бизнеса часто применяются понижающие коэффициенты к арендной плате в первые годы аренды.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Приватизация на льготных условиях: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субъекты МСП имеют преимущественное право выкупа арендуемого государственного или муниципального имущества.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Как получить поддержку в 2026 году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Проверка критериев: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заявитель должен быть в Едином реестре субъектов МСП.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Поиск объектов: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информация о доступном имуществе публикуется в специальных перечнях на сайтах органов МСУ или на ГИС Торги.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Подача заявки: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обращение подается через МФЦ, региональные порталы госуслуг или напрямую в ведомство, распоряжающееся имуществом.</a:t>
            </a:r>
          </a:p>
        </p:txBody>
      </p:sp>
    </p:spTree>
    <p:extLst>
      <p:ext uri="{BB962C8B-B14F-4D97-AF65-F5344CB8AC3E}">
        <p14:creationId xmlns:p14="http://schemas.microsoft.com/office/powerpoint/2010/main" val="2810130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212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cap="all" dirty="0">
                <a:solidFill>
                  <a:srgbClr val="002060"/>
                </a:solidFill>
              </a:rPr>
              <a:t>Контактные данные</a:t>
            </a:r>
          </a:p>
        </p:txBody>
      </p:sp>
      <p:sp>
        <p:nvSpPr>
          <p:cNvPr id="3" name="Объект 9"/>
          <p:cNvSpPr txBox="1">
            <a:spLocks/>
          </p:cNvSpPr>
          <p:nvPr/>
        </p:nvSpPr>
        <p:spPr>
          <a:xfrm>
            <a:off x="971600" y="1556792"/>
            <a:ext cx="7776864" cy="376718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ctr">
              <a:buFont typeface="Arial" pitchFamily="34" charset="0"/>
              <a:buNone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</a:rPr>
              <a:t>Управление имущественных отношений администрации муниципального образования Северский район</a:t>
            </a:r>
          </a:p>
          <a:p>
            <a:pPr marL="114300" indent="0">
              <a:buFont typeface="Arial" pitchFamily="34" charset="0"/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114300" indent="0">
              <a:buFont typeface="Arial" pitchFamily="34" charset="0"/>
              <a:buNone/>
            </a:pPr>
            <a:r>
              <a:rPr lang="ru-RU" sz="1600" b="1" dirty="0">
                <a:solidFill>
                  <a:schemeClr val="tx1"/>
                </a:solidFill>
              </a:rPr>
              <a:t>Адрес:</a:t>
            </a:r>
            <a:r>
              <a:rPr lang="ru-RU" sz="1600" dirty="0">
                <a:solidFill>
                  <a:schemeClr val="tx1"/>
                </a:solidFill>
              </a:rPr>
              <a:t> Краснодарский край, Северский район, станица Северская, </a:t>
            </a:r>
          </a:p>
          <a:p>
            <a:pPr marL="114300" indent="0">
              <a:buFont typeface="Arial" pitchFamily="34" charset="0"/>
              <a:buNone/>
            </a:pPr>
            <a:r>
              <a:rPr lang="ru-RU" sz="1600" dirty="0">
                <a:solidFill>
                  <a:schemeClr val="tx1"/>
                </a:solidFill>
              </a:rPr>
              <a:t>	ул. Петровского, 6, этаж 2, кабинет 20</a:t>
            </a:r>
          </a:p>
          <a:p>
            <a:pPr marL="114300" indent="0">
              <a:buFont typeface="Arial" pitchFamily="34" charset="0"/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114300" indent="0">
              <a:buFont typeface="Arial" pitchFamily="34" charset="0"/>
              <a:buNone/>
            </a:pPr>
            <a:r>
              <a:rPr lang="ru-RU" sz="1600" b="1" dirty="0">
                <a:solidFill>
                  <a:schemeClr val="tx1"/>
                </a:solidFill>
              </a:rPr>
              <a:t>Телефон:</a:t>
            </a:r>
            <a:r>
              <a:rPr lang="ru-RU" sz="1600" dirty="0">
                <a:solidFill>
                  <a:schemeClr val="tx1"/>
                </a:solidFill>
              </a:rPr>
              <a:t> 8(86166)2-91-13</a:t>
            </a:r>
          </a:p>
          <a:p>
            <a:pPr marL="114300" indent="0">
              <a:buFont typeface="Arial" pitchFamily="34" charset="0"/>
              <a:buNone/>
            </a:pPr>
            <a:endParaRPr lang="ru-RU" sz="1600" dirty="0">
              <a:solidFill>
                <a:schemeClr val="tx1"/>
              </a:solidFill>
            </a:endParaRPr>
          </a:p>
          <a:p>
            <a:pPr marL="114300" indent="0">
              <a:buFont typeface="Arial" pitchFamily="34" charset="0"/>
              <a:buNone/>
            </a:pPr>
            <a:r>
              <a:rPr lang="ru-RU" sz="1600" b="1" dirty="0">
                <a:solidFill>
                  <a:schemeClr val="tx1"/>
                </a:solidFill>
              </a:rPr>
              <a:t>Адрес электронной почты: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imushestvo@sevadm.ru</a:t>
            </a:r>
            <a:endParaRPr lang="en-US" sz="1600" dirty="0">
              <a:solidFill>
                <a:srgbClr val="0070C0"/>
              </a:solidFill>
            </a:endParaRPr>
          </a:p>
          <a:p>
            <a:pPr marL="114300" indent="0">
              <a:buFont typeface="Arial" pitchFamily="34" charset="0"/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sz="1600" b="1" dirty="0">
                <a:solidFill>
                  <a:schemeClr val="tx1"/>
                </a:solidFill>
              </a:rPr>
              <a:t>Официальный сайт: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https://sevadm.ru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36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567</TotalTime>
  <Words>391</Words>
  <Application>Microsoft Office PowerPoint</Application>
  <PresentationFormat>Экран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Book Antiqua</vt:lpstr>
      <vt:lpstr>Century Gothic</vt:lpstr>
      <vt:lpstr>Google Sans</vt:lpstr>
      <vt:lpstr>Wingdings</vt:lpstr>
      <vt:lpstr>Аптека</vt:lpstr>
      <vt:lpstr>ПРЕИМУЩЕСТВА РАБОТЫ С ОРГАНАМИ МЕСТНОГО САМОУПРАВЛЕНИЯ</vt:lpstr>
      <vt:lpstr>ПОРЯДОК ОКАЗАНИЯ ИМУЩЕСТВЕННОЙ ПОДДЕРЖКИ</vt:lpstr>
      <vt:lpstr>Информационные ресурсы по имущественной поддержке субъектов МСП,  самозанятых граждан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ПРЕИМУЩЕСТВА РАБОТЫ С ОРГАНАМИ МЕСТНОГО САМОУПРАВЛЕНИЯ</dc:title>
  <dc:creator>alex</dc:creator>
  <cp:lastModifiedBy>user147</cp:lastModifiedBy>
  <cp:revision>41</cp:revision>
  <dcterms:created xsi:type="dcterms:W3CDTF">2021-06-20T13:05:07Z</dcterms:created>
  <dcterms:modified xsi:type="dcterms:W3CDTF">2026-01-12T12:20:29Z</dcterms:modified>
</cp:coreProperties>
</file>